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2" r:id="rId4"/>
    <p:sldId id="272" r:id="rId5"/>
    <p:sldId id="264" r:id="rId6"/>
    <p:sldId id="259" r:id="rId7"/>
    <p:sldId id="260" r:id="rId8"/>
    <p:sldId id="263" r:id="rId9"/>
    <p:sldId id="257" r:id="rId10"/>
    <p:sldId id="258" r:id="rId11"/>
    <p:sldId id="268" r:id="rId12"/>
    <p:sldId id="261" r:id="rId13"/>
    <p:sldId id="269" r:id="rId14"/>
    <p:sldId id="270" r:id="rId15"/>
    <p:sldId id="273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39C5-3A1E-4397-B21A-F2FC091C5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8E254-0671-4FAF-9F2E-7DB346092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58A7A-0318-4241-8623-46B02AA8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66F05-425E-4F9D-B822-0E2F99DC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EAB0B-E85C-45FD-BAC5-7FF1EDE5F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BEA4-8B6C-4E9A-8A9F-4A60296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E0031-9238-4EC7-9DE3-584F178C7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C9CD4-FEB6-425A-A1B1-1D01D4D9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190B-50FF-4A08-B967-C6DBE533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CF64-4B45-4BD1-9D89-5D83F58E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0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151C6-5E5E-4BB8-B9BB-B1034529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F9998-4575-4C27-948F-B52E242A7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3027-2AF1-4C4E-B269-F727BA10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F8EC-7F76-4743-8C41-078D57A6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59EF-F525-47AC-806E-9FB5BB27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5FDD-E051-4995-9D13-79946356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3E2DB-48D0-49C3-91AF-ACC8094A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2DDBE-D2DE-4D86-9E5D-04F0F2B9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1033-012F-4CD8-8AF7-9B21D38F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62435-AC12-4F74-A1B7-DAB4B690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432A-6304-44EE-8FD9-EB1CA63D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458C-B6F8-4162-B978-81F15030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6B78-3034-41A7-838F-BA92D0B8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4B4E-8366-4876-8A5F-87C7F4B2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989B4-EF4D-4E70-B708-BA102CB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764D-86E1-4179-A6A8-3DB8C79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3D424-7E91-4D9B-859D-0C3AD85D5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8FF13-C12A-4A99-AA40-9C0D65FB4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CDBEE-1090-4BC5-ABE1-7C9824E6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CEE5C-0DD4-4299-B2F6-042D8576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8ED68-FEF8-4691-815E-0543BD3F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2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E8B7-7310-412D-8FB2-7CC613C6F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D4915-0B82-495C-8426-17B53EA8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972B9-630F-47B3-81C4-CB5E659EE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AF63A-BC0E-416C-98DC-CC33791BC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FC912-89D1-452B-B4D6-6C51EEE05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4F0F69-C178-493C-8249-8CA917F9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90EAC4-5E60-4CA8-9396-99E552AD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D99E5-EC84-4491-9A1F-EA48A662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9B1-7FF3-4D3E-9563-054E365D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A39FF-353B-465D-B778-007AFBBF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4EE0-EF58-4E00-80BE-6DA15908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A2E8F-B470-40E2-849D-E7460064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0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52288-BB91-40D7-8913-44DE97842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D65B7-E7FF-4671-B742-6E130C5B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24A99-059C-4F6E-BE04-72888CC6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3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589B-CBD4-4743-829B-FA106C00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D4CA-A253-435D-BDD7-29C7A63D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5E80E-D972-427A-805D-E29D974F9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19AA7-543D-4FB6-8FBD-79891946B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95C61-3B29-42B9-9AE6-6AC7DAAC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303D-14B9-44B8-9D00-336609BE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4036-4DCF-4304-9614-8040CB95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C858A-3226-4BC3-8659-383386738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2A41D-F123-4D86-8A5F-2AD7BBD24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4BCBE-8534-42AF-835C-68635B5A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762A2-729D-472D-9471-529417CF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D89C5-7B6E-4102-96D6-61F0C06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E44BB-7010-486D-9FF5-382556CA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B6EAD-CE91-40BB-B87C-F12FF631C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F04A-B09A-467C-8AF1-6329B01A3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2546-F072-43C8-A99E-CA12A4D44FA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ACC-E4B5-423C-BAC3-BEE2383A5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C87C-0F26-4C75-B4DA-604EA7471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72CCF-3F15-40EC-8B39-E1AD9373F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54EB-54A8-4308-974F-A0545DD47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5892"/>
          </a:xfrm>
        </p:spPr>
        <p:txBody>
          <a:bodyPr anchor="t">
            <a:noAutofit/>
          </a:bodyPr>
          <a:lstStyle/>
          <a:p>
            <a:r>
              <a:rPr lang="en-US" sz="3200" dirty="0"/>
              <a:t>Yellowfin tuna (</a:t>
            </a:r>
            <a:r>
              <a:rPr lang="en-US" sz="3200" i="1" dirty="0"/>
              <a:t>Thunnus albacares</a:t>
            </a:r>
            <a:r>
              <a:rPr lang="en-US" sz="3200" dirty="0"/>
              <a:t>), the Mexican Purse Seine fleet, and oceanography in the Eastern Pacific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9F12B-E7E1-4EE6-9BAC-B43EBE9CD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s-MX" dirty="0"/>
              <a:t>ESM266</a:t>
            </a:r>
          </a:p>
          <a:p>
            <a:r>
              <a:rPr lang="es-MX" dirty="0"/>
              <a:t>Juan Carlos Villaseñor-Derbez</a:t>
            </a:r>
          </a:p>
          <a:p>
            <a:r>
              <a:rPr lang="es-MX" dirty="0"/>
              <a:t>June 08,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8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CAAD9-074F-4A33-9ADD-1A455ABF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-1971000"/>
            <a:ext cx="10800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4A8F-5461-42F2-9BE1-D9DD7719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because of catches (R</a:t>
            </a:r>
            <a:r>
              <a:rPr lang="en-US" baseline="30000" dirty="0"/>
              <a:t>2</a:t>
            </a:r>
            <a:r>
              <a:rPr lang="en-US" dirty="0"/>
              <a:t> = 0.0426)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CA4EE-7DBF-418E-9DCB-D61CEE2F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000" y="1727159"/>
            <a:ext cx="8208000" cy="50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9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C3A39-0090-4374-8F46-44B6CDF01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3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82A4-91B9-4BB4-929F-73FF31B37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0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F927F-467C-4D2F-976A-8BFACF86F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8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064A-602C-4476-8E94-28E2CAAB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BC23-E278-4290-85A2-7FDDFFADA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 not explained by catches</a:t>
            </a:r>
          </a:p>
          <a:p>
            <a:endParaRPr lang="en-US" dirty="0"/>
          </a:p>
          <a:p>
            <a:r>
              <a:rPr lang="en-US" dirty="0"/>
              <a:t>Larger organisms found in the 27.00 ± 2.01 </a:t>
            </a:r>
            <a:r>
              <a:rPr lang="es-MX" dirty="0"/>
              <a:t>°C </a:t>
            </a:r>
            <a:r>
              <a:rPr lang="en-US" dirty="0"/>
              <a:t>region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Thermal range in which fleet operates is small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Resultado de imagen para Channel Island SST">
            <a:extLst>
              <a:ext uri="{FF2B5EF4-FFF2-40B4-BE49-F238E27FC236}">
                <a16:creationId xmlns:a16="http://schemas.microsoft.com/office/drawing/2014/main" id="{A7C6AD3F-4601-48ED-8132-91A6AE3A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66" y="3506786"/>
            <a:ext cx="44767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7211D8-99E0-4155-BCE8-3C936D1EE8CA}"/>
              </a:ext>
            </a:extLst>
          </p:cNvPr>
          <p:cNvSpPr/>
          <p:nvPr/>
        </p:nvSpPr>
        <p:spPr>
          <a:xfrm>
            <a:off x="8576286" y="3288765"/>
            <a:ext cx="3684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https://cbsurveys.ucsc.edu/findings/islandpatterns.html</a:t>
            </a:r>
          </a:p>
        </p:txBody>
      </p:sp>
    </p:spTree>
    <p:extLst>
      <p:ext uri="{BB962C8B-B14F-4D97-AF65-F5344CB8AC3E}">
        <p14:creationId xmlns:p14="http://schemas.microsoft.com/office/powerpoint/2010/main" val="210511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118B-F886-4872-9C96-BB389525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questions /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40A10-5B10-4029-B047-60A272432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tracking dolphins / tuna maximize revenue?</a:t>
            </a:r>
          </a:p>
          <a:p>
            <a:pPr lvl="1"/>
            <a:r>
              <a:rPr lang="en-US" dirty="0"/>
              <a:t>i.e. is it more profitable to search for many small fish than few large?</a:t>
            </a:r>
          </a:p>
          <a:p>
            <a:endParaRPr lang="en-US" dirty="0"/>
          </a:p>
          <a:p>
            <a:r>
              <a:rPr lang="en-US" dirty="0"/>
              <a:t>YFT and dolphin thermal envelopes (telemetry data)</a:t>
            </a:r>
          </a:p>
          <a:p>
            <a:endParaRPr lang="en-US" dirty="0"/>
          </a:p>
          <a:p>
            <a:r>
              <a:rPr lang="en-US" dirty="0"/>
              <a:t>Climate velocity (</a:t>
            </a:r>
            <a:r>
              <a:rPr lang="en-US" dirty="0" err="1"/>
              <a:t>spatio</a:t>
            </a:r>
            <a:r>
              <a:rPr lang="en-US" dirty="0"/>
              <a:t>-temporal change)</a:t>
            </a:r>
          </a:p>
          <a:p>
            <a:endParaRPr lang="en-US" dirty="0"/>
          </a:p>
          <a:p>
            <a:r>
              <a:rPr lang="en-US" dirty="0"/>
              <a:t>Climate Change implications</a:t>
            </a:r>
          </a:p>
        </p:txBody>
      </p:sp>
    </p:spTree>
    <p:extLst>
      <p:ext uri="{BB962C8B-B14F-4D97-AF65-F5344CB8AC3E}">
        <p14:creationId xmlns:p14="http://schemas.microsoft.com/office/powerpoint/2010/main" val="135722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22545F-68C5-4CA3-96ED-4F01C931CB0B}"/>
              </a:ext>
            </a:extLst>
          </p:cNvPr>
          <p:cNvSpPr/>
          <p:nvPr/>
        </p:nvSpPr>
        <p:spPr>
          <a:xfrm>
            <a:off x="0" y="1462360"/>
            <a:ext cx="122843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satesst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(year)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F1 = ftp(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'podaac-ftp.jpl.nasa.gov'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r>
              <a:rPr lang="en-US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%Open ftp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data_save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pwd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r>
              <a:rPr lang="en-US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%present working directory</a:t>
            </a:r>
          </a:p>
          <a:p>
            <a:r>
              <a:rPr lang="en-US" sz="16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file = [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'/</a:t>
            </a:r>
            <a:r>
              <a:rPr lang="en-US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OceanTemperature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modis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/L3/aqua/4um/v2014.0/4km/monthly/'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,num2str(year),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'/*.</a:t>
            </a:r>
            <a:r>
              <a:rPr lang="en-US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nc</a:t>
            </a:r>
            <a:r>
              <a:rPr lang="en-US" sz="1600" dirty="0">
                <a:solidFill>
                  <a:srgbClr val="A020F0"/>
                </a:solidFill>
                <a:latin typeface="Courier New" panose="02070309020205020404" pitchFamily="49" charset="0"/>
              </a:rPr>
              <a:t>’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mget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(F1,file,data_save); </a:t>
            </a:r>
            <a:r>
              <a:rPr lang="en-US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Download file using </a:t>
            </a:r>
            <a:r>
              <a:rPr lang="en-US" sz="16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mget</a:t>
            </a:r>
            <a:endParaRPr lang="en-US" sz="16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s-MX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MX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close</a:t>
            </a:r>
            <a:r>
              <a:rPr lang="es-MX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(F1) </a:t>
            </a:r>
            <a:r>
              <a:rPr lang="es-MX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es-MX" sz="1600" dirty="0" err="1">
                <a:solidFill>
                  <a:srgbClr val="228B22"/>
                </a:solidFill>
                <a:latin typeface="Courier New" panose="02070309020205020404" pitchFamily="49" charset="0"/>
              </a:rPr>
              <a:t>close</a:t>
            </a:r>
            <a:r>
              <a:rPr lang="es-MX" sz="1600" dirty="0">
                <a:solidFill>
                  <a:srgbClr val="228B22"/>
                </a:solidFill>
                <a:latin typeface="Courier New" panose="02070309020205020404" pitchFamily="49" charset="0"/>
              </a:rPr>
              <a:t> ftp</a:t>
            </a:r>
            <a:endParaRPr lang="en-US" sz="16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8156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C71D-5872-4C27-8A55-5F0325A5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7833-0750-473A-9AA4-7B2651A5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Yellowfin tuna fishery</a:t>
            </a:r>
          </a:p>
          <a:p>
            <a:pPr lvl="1"/>
            <a:r>
              <a:rPr lang="en-US" dirty="0"/>
              <a:t>Important fishery in Mexico</a:t>
            </a:r>
          </a:p>
          <a:p>
            <a:pPr lvl="1"/>
            <a:r>
              <a:rPr lang="en-US" dirty="0"/>
              <a:t>Near Threatened </a:t>
            </a:r>
            <a:r>
              <a:rPr lang="en-US" sz="1800" dirty="0"/>
              <a:t>(IUCN, 2016)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44D01-7FCF-4C51-8A4B-A36D57A2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4" y="3168881"/>
            <a:ext cx="7333673" cy="3621001"/>
          </a:xfrm>
          <a:prstGeom prst="rect">
            <a:avLst/>
          </a:prstGeom>
        </p:spPr>
      </p:pic>
      <p:pic>
        <p:nvPicPr>
          <p:cNvPr id="1026" name="Picture 2" descr="Resultado de imagen para yellowfin tuna gyotaku">
            <a:extLst>
              <a:ext uri="{FF2B5EF4-FFF2-40B4-BE49-F238E27FC236}">
                <a16:creationId xmlns:a16="http://schemas.microsoft.com/office/drawing/2014/main" id="{ECFB29DC-BAC2-4C32-B34D-58D027AD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72319"/>
            <a:ext cx="4572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6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C71D-5872-4C27-8A55-5F0325A5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7833-0750-473A-9AA4-7B2651A5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Purse seining:</a:t>
            </a:r>
          </a:p>
          <a:p>
            <a:pPr lvl="2"/>
            <a:r>
              <a:rPr lang="en-US" dirty="0"/>
              <a:t>Dolphin-associated schools (75%)</a:t>
            </a:r>
          </a:p>
          <a:p>
            <a:pPr lvl="2"/>
            <a:r>
              <a:rPr lang="en-US" dirty="0"/>
              <a:t>Free-swimming schools (20%)</a:t>
            </a:r>
          </a:p>
          <a:p>
            <a:pPr lvl="2"/>
            <a:r>
              <a:rPr lang="en-US" dirty="0"/>
              <a:t>FADs (5%)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 drops up to 200 m (pacific)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that ENSO causes null sets </a:t>
            </a:r>
            <a:r>
              <a:rPr lang="en-US" sz="1800" dirty="0"/>
              <a:t>(Dreyfus et al., 2015)</a:t>
            </a:r>
          </a:p>
          <a:p>
            <a:endParaRPr lang="en-US" dirty="0"/>
          </a:p>
        </p:txBody>
      </p:sp>
      <p:pic>
        <p:nvPicPr>
          <p:cNvPr id="4100" name="Picture 4" descr="Resultado de imagen para tuna purse seiner">
            <a:extLst>
              <a:ext uri="{FF2B5EF4-FFF2-40B4-BE49-F238E27FC236}">
                <a16:creationId xmlns:a16="http://schemas.microsoft.com/office/drawing/2014/main" id="{7D31FF69-89ED-400A-8693-FBFB8E7D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72" y="495590"/>
            <a:ext cx="4879109" cy="388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48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4939-16D6-4C95-A705-A89DAA3F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Why</a:t>
            </a:r>
            <a:r>
              <a:rPr lang="es-MX" dirty="0"/>
              <a:t> look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spatial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03B6-D4FB-4B24-8CD1-DBB87644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marine organisms track oceanographic features</a:t>
            </a:r>
          </a:p>
          <a:p>
            <a:pPr marL="0" indent="0">
              <a:buNone/>
            </a:pPr>
            <a:r>
              <a:rPr lang="en-US" sz="1800" dirty="0"/>
              <a:t>      (Cox et al., 2016, Palacios et al., 2006)</a:t>
            </a:r>
            <a:endParaRPr lang="es-MX" sz="1800" dirty="0"/>
          </a:p>
          <a:p>
            <a:endParaRPr lang="es-MX" dirty="0"/>
          </a:p>
          <a:p>
            <a:r>
              <a:rPr lang="es-MX" dirty="0" err="1"/>
              <a:t>Biodiversity</a:t>
            </a:r>
            <a:r>
              <a:rPr lang="es-MX" dirty="0"/>
              <a:t> </a:t>
            </a:r>
            <a:r>
              <a:rPr lang="es-MX" dirty="0" err="1"/>
              <a:t>hotspots</a:t>
            </a:r>
            <a:r>
              <a:rPr lang="es-MX" dirty="0"/>
              <a:t> </a:t>
            </a:r>
            <a:r>
              <a:rPr lang="en-US" sz="1800" dirty="0"/>
              <a:t>(Worm et al., 2013)</a:t>
            </a:r>
          </a:p>
          <a:p>
            <a:pPr lvl="1"/>
            <a:r>
              <a:rPr lang="en-US" dirty="0"/>
              <a:t>Key areas for conservation / management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 real-time </a:t>
            </a:r>
            <a:r>
              <a:rPr lang="en-US" dirty="0" err="1"/>
              <a:t>spatio</a:t>
            </a:r>
            <a:r>
              <a:rPr lang="en-US" dirty="0"/>
              <a:t>-temporal management </a:t>
            </a:r>
            <a:r>
              <a:rPr lang="en-US" sz="1800" dirty="0"/>
              <a:t>(Hobday &amp; Hartmann, 2006)</a:t>
            </a:r>
          </a:p>
          <a:p>
            <a:endParaRPr lang="en-US" dirty="0"/>
          </a:p>
          <a:p>
            <a:r>
              <a:rPr lang="en-US" dirty="0"/>
              <a:t>Mobile Marine Protected Areas (mMPAs)</a:t>
            </a:r>
          </a:p>
        </p:txBody>
      </p:sp>
      <p:pic>
        <p:nvPicPr>
          <p:cNvPr id="4098" name="Picture 2" descr="https://www.researchgate.net/profile/Eric_Gilman2/publication/46488162/figure/fig1/AS:307418761318421@1450305752991/Fig-1-Shark-damaged-yellowfin-tuna-caught-in-the-Hawaii-pelagic-longline-fisheries.png">
            <a:extLst>
              <a:ext uri="{FF2B5EF4-FFF2-40B4-BE49-F238E27FC236}">
                <a16:creationId xmlns:a16="http://schemas.microsoft.com/office/drawing/2014/main" id="{6963930B-E3C0-4C6A-9076-B902AE2A2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91" y="2213974"/>
            <a:ext cx="3290742" cy="24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CD9E7-C0A7-4522-AC1A-3B87159DFE12}"/>
              </a:ext>
            </a:extLst>
          </p:cNvPr>
          <p:cNvSpPr txBox="1"/>
          <p:nvPr/>
        </p:nvSpPr>
        <p:spPr>
          <a:xfrm rot="16200000">
            <a:off x="9686321" y="3158836"/>
            <a:ext cx="194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Gilman et al., 2008</a:t>
            </a:r>
          </a:p>
        </p:txBody>
      </p:sp>
    </p:spTree>
    <p:extLst>
      <p:ext uri="{BB962C8B-B14F-4D97-AF65-F5344CB8AC3E}">
        <p14:creationId xmlns:p14="http://schemas.microsoft.com/office/powerpoint/2010/main" val="426696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841917-271D-4EE3-A7DA-664325A5E466}"/>
              </a:ext>
            </a:extLst>
          </p:cNvPr>
          <p:cNvSpPr/>
          <p:nvPr/>
        </p:nvSpPr>
        <p:spPr>
          <a:xfrm>
            <a:off x="5644763" y="1691572"/>
            <a:ext cx="6030000" cy="307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31656-7D0A-403D-9998-27C7B9AB2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84" t="19908" r="9930" b="27898"/>
          <a:stretch/>
        </p:blipFill>
        <p:spPr>
          <a:xfrm>
            <a:off x="5643418" y="1690688"/>
            <a:ext cx="6031345" cy="30788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688D57-C41D-409C-B23D-CCC39720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4717-E9F4-46E0-8641-EB167959D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Remote sensing data:</a:t>
            </a:r>
          </a:p>
          <a:p>
            <a:pPr lvl="1"/>
            <a:r>
              <a:rPr lang="en-US" dirty="0"/>
              <a:t>Sea Surface Temperature (SST)</a:t>
            </a:r>
          </a:p>
          <a:p>
            <a:pPr lvl="2"/>
            <a:r>
              <a:rPr lang="en-US" dirty="0"/>
              <a:t>MODIS-Aqua</a:t>
            </a:r>
          </a:p>
          <a:p>
            <a:pPr lvl="2"/>
            <a:r>
              <a:rPr lang="en-US" dirty="0"/>
              <a:t>4km spatial resolution (0.041</a:t>
            </a:r>
            <a:r>
              <a:rPr lang="es-MX" dirty="0"/>
              <a:t>°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Short-wave SST algorithm</a:t>
            </a:r>
          </a:p>
          <a:p>
            <a:pPr lvl="3"/>
            <a:r>
              <a:rPr lang="en-US" dirty="0"/>
              <a:t>Bands 22 and 23 (3.95, 4.05 µm)</a:t>
            </a:r>
          </a:p>
          <a:p>
            <a:pPr lvl="1"/>
            <a:r>
              <a:rPr lang="en-US" dirty="0"/>
              <a:t>Monthly composite images:</a:t>
            </a:r>
          </a:p>
          <a:p>
            <a:pPr lvl="3"/>
            <a:r>
              <a:rPr lang="en-US" dirty="0"/>
              <a:t>2003 – 2014 (144 images)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547C9-7DF9-462D-8C73-EC860AA81139}"/>
              </a:ext>
            </a:extLst>
          </p:cNvPr>
          <p:cNvSpPr txBox="1"/>
          <p:nvPr/>
        </p:nvSpPr>
        <p:spPr>
          <a:xfrm>
            <a:off x="10245013" y="1640075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January 2003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4B110-9925-4F82-B6D8-D38C369D79F9}"/>
              </a:ext>
            </a:extLst>
          </p:cNvPr>
          <p:cNvSpPr/>
          <p:nvPr/>
        </p:nvSpPr>
        <p:spPr>
          <a:xfrm>
            <a:off x="0" y="6149374"/>
            <a:ext cx="540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https://modis.gsfc.nasa.gov/data/dataprod/mod28.php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DF2C7-E251-49B2-BE5D-4BA246029D14}"/>
              </a:ext>
            </a:extLst>
          </p:cNvPr>
          <p:cNvSpPr/>
          <p:nvPr/>
        </p:nvSpPr>
        <p:spPr>
          <a:xfrm>
            <a:off x="0" y="6436878"/>
            <a:ext cx="1151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ftp://podaac-ftp.jpl.nasa.gov/OceanTemperature/modis/L3/aqua/4um/v2014.0/4km/monthly/</a:t>
            </a:r>
          </a:p>
        </p:txBody>
      </p:sp>
    </p:spTree>
    <p:extLst>
      <p:ext uri="{BB962C8B-B14F-4D97-AF65-F5344CB8AC3E}">
        <p14:creationId xmlns:p14="http://schemas.microsoft.com/office/powerpoint/2010/main" val="421957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12F751-31B0-4461-8BAA-61C581871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673" b="10185"/>
          <a:stretch/>
        </p:blipFill>
        <p:spPr>
          <a:xfrm>
            <a:off x="5478617" y="2336797"/>
            <a:ext cx="6713384" cy="32789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BD076A-B481-4748-B783-E03F4D58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2AFF7-3AD1-4515-A9D4-FE83AF488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Tuna data:</a:t>
            </a:r>
          </a:p>
          <a:p>
            <a:pPr lvl="1"/>
            <a:r>
              <a:rPr lang="en-US" dirty="0"/>
              <a:t>Mexican Tuna Purse Seine Fleet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On-board scientific observers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on at least 50% of the trips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Georeferenced total length measurements (n = 258, 954)</a:t>
            </a:r>
          </a:p>
        </p:txBody>
      </p:sp>
    </p:spTree>
    <p:extLst>
      <p:ext uri="{BB962C8B-B14F-4D97-AF65-F5344CB8AC3E}">
        <p14:creationId xmlns:p14="http://schemas.microsoft.com/office/powerpoint/2010/main" val="28401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F7BF04-3F46-4284-A72F-D8B985164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7380" y="1690688"/>
            <a:ext cx="7114620" cy="43907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BA0A66-5045-4E59-A539-87B72E07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Fleet tracks isotherms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480B97-74C8-4A87-891F-1228049C7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T(7315.8) = 95.36, p &lt; 0.001</a:t>
            </a:r>
          </a:p>
          <a:p>
            <a:pPr lvl="1"/>
            <a:r>
              <a:rPr lang="en-US" dirty="0"/>
              <a:t>Tuna = 27.00 ± 2.01 </a:t>
            </a:r>
            <a:r>
              <a:rPr lang="es-MX" dirty="0"/>
              <a:t>°C</a:t>
            </a:r>
          </a:p>
          <a:p>
            <a:pPr lvl="1"/>
            <a:r>
              <a:rPr lang="en-US" dirty="0"/>
              <a:t>Ocean = 24.49 ± 2.58 </a:t>
            </a:r>
            <a:r>
              <a:rPr lang="es-MX" dirty="0"/>
              <a:t>°C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4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D24A-D9CE-425C-A3FC-B2E77976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DE769-63B1-4715-B92A-9787E4E9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fleet track isotherms?</a:t>
            </a:r>
          </a:p>
          <a:p>
            <a:endParaRPr lang="en-US" dirty="0"/>
          </a:p>
          <a:p>
            <a:r>
              <a:rPr lang="en-US" dirty="0"/>
              <a:t>Can fleet behavior inform about tuna distribution?</a:t>
            </a:r>
          </a:p>
          <a:p>
            <a:endParaRPr lang="en-US" dirty="0"/>
          </a:p>
          <a:p>
            <a:r>
              <a:rPr lang="en-US" dirty="0"/>
              <a:t>Is there a relationship between size structures and space?</a:t>
            </a:r>
          </a:p>
        </p:txBody>
      </p:sp>
    </p:spTree>
    <p:extLst>
      <p:ext uri="{BB962C8B-B14F-4D97-AF65-F5344CB8AC3E}">
        <p14:creationId xmlns:p14="http://schemas.microsoft.com/office/powerpoint/2010/main" val="377507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26EE8-808D-4475-B647-3AB2BD99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-1971000"/>
            <a:ext cx="10800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416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Yellowfin tuna (Thunnus albacares), the Mexican Purse Seine fleet, and oceanography in the Eastern Pacific</vt:lpstr>
      <vt:lpstr>Introduction</vt:lpstr>
      <vt:lpstr>Introduction</vt:lpstr>
      <vt:lpstr>Why look into spatial distribution?</vt:lpstr>
      <vt:lpstr>Data</vt:lpstr>
      <vt:lpstr>Data</vt:lpstr>
      <vt:lpstr>Fleet tracks isotherms</vt:lpstr>
      <vt:lpstr>Questions</vt:lpstr>
      <vt:lpstr>PowerPoint Presentation</vt:lpstr>
      <vt:lpstr>PowerPoint Presentation</vt:lpstr>
      <vt:lpstr>Not because of catches (R2 = 0.0426)</vt:lpstr>
      <vt:lpstr>PowerPoint Presentation</vt:lpstr>
      <vt:lpstr>PowerPoint Presentation</vt:lpstr>
      <vt:lpstr>PowerPoint Presentation</vt:lpstr>
      <vt:lpstr>Conclusions</vt:lpstr>
      <vt:lpstr>Next questions /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Size structure of Yellowfin tuna (Thunnus tinus albacares) and oceanography of the Eastern Pacific</dc:title>
  <dc:creator>juancarlos.villader@gmail.com</dc:creator>
  <cp:lastModifiedBy>juancarlos.villader@gmail.com</cp:lastModifiedBy>
  <cp:revision>36</cp:revision>
  <dcterms:created xsi:type="dcterms:W3CDTF">2017-06-07T16:56:08Z</dcterms:created>
  <dcterms:modified xsi:type="dcterms:W3CDTF">2017-06-08T17:56:53Z</dcterms:modified>
</cp:coreProperties>
</file>